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888" r:id="rId1"/>
  </p:sldMasterIdLst>
  <p:sldIdLst>
    <p:sldId id="256" r:id="rId2"/>
    <p:sldId id="257" r:id="rId3"/>
    <p:sldId id="261" r:id="rId4"/>
    <p:sldId id="262" r:id="rId5"/>
    <p:sldId id="263" r:id="rId6"/>
    <p:sldId id="258"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p14="http://schemas.microsoft.com/office/powerpoint/2010/main" xmlns:p="http://schemas.openxmlformats.org/presentationml/2006/main" xmlns:r="http://schemas.openxmlformats.org/officeDocument/2006/relationships" xmlns:a="http://schemas.openxmlformats.org/drawingml/2006/main" val="0"/>
    </p:ext>
    <p:ext uri="{D31A062A-798A-4329-ABDD-BBA856620510}">
      <p14:defaultImageDpi xmlns="" xmlns:p14="http://schemas.microsoft.com/office/powerpoint/2010/main" xmlns:p="http://schemas.openxmlformats.org/presentationml/2006/main" xmlns:r="http://schemas.openxmlformats.org/officeDocument/2006/relationships" xmlns:a="http://schemas.openxmlformats.org/drawingml/2006/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7" d="100"/>
          <a:sy n="87" d="100"/>
        </p:scale>
        <p:origin x="-96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0E2DA8C-9C68-4519-B3BD-587744E676FF}" type="datetimeFigureOut">
              <a:rPr lang="en-US" smtClean="0"/>
              <a:pPr/>
              <a:t>4/1/11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C12BC2-0C6D-4CDF-9C08-9BEF4C6F9F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FC12BC2-0C6D-4CDF-9C08-9BEF4C6F9FE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E2DA8C-9C68-4519-B3BD-587744E676FF}" type="datetimeFigureOut">
              <a:rPr lang="en-US" smtClean="0"/>
              <a:pPr/>
              <a:t>4/1/11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0" name="Slide Number Placeholder 9"/>
          <p:cNvSpPr>
            <a:spLocks noGrp="1"/>
          </p:cNvSpPr>
          <p:nvPr>
            <p:ph type="sldNum" sz="quarter" idx="16"/>
          </p:nvPr>
        </p:nvSpPr>
        <p:spPr/>
        <p:txBody>
          <a:bodyPr rtlCol="0"/>
          <a:lstStyle/>
          <a:p>
            <a:fld id="{BFC12BC2-0C6D-4CDF-9C08-9BEF4C6F9FE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0E2DA8C-9C68-4519-B3BD-587744E676FF}" type="datetimeFigureOut">
              <a:rPr lang="en-US" smtClean="0"/>
              <a:pPr/>
              <a:t>4/1/11</a:t>
            </a:fld>
            <a:endParaRPr lang="en-US"/>
          </a:p>
        </p:txBody>
      </p:sp>
      <p:sp>
        <p:nvSpPr>
          <p:cNvPr id="12" name="Slide Number Placeholder 11"/>
          <p:cNvSpPr>
            <a:spLocks noGrp="1"/>
          </p:cNvSpPr>
          <p:nvPr>
            <p:ph type="sldNum" sz="quarter" idx="16"/>
          </p:nvPr>
        </p:nvSpPr>
        <p:spPr/>
        <p:txBody>
          <a:bodyPr rtlCol="0"/>
          <a:lstStyle/>
          <a:p>
            <a:fld id="{BFC12BC2-0C6D-4CDF-9C08-9BEF4C6F9FE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E2DA8C-9C68-4519-B3BD-587744E676FF}" type="datetimeFigureOut">
              <a:rPr lang="en-US" smtClean="0"/>
              <a:pPr/>
              <a:t>4/1/11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E2DA8C-9C68-4519-B3BD-587744E676FF}" type="datetimeFigureOut">
              <a:rPr lang="en-US" smtClean="0"/>
              <a:pPr/>
              <a:t>4/1/11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FC12BC2-0C6D-4CDF-9C08-9BEF4C6F9F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0E2DA8C-9C68-4519-B3BD-587744E676FF}" type="datetimeFigureOut">
              <a:rPr lang="en-US" smtClean="0"/>
              <a:pPr/>
              <a:t>4/1/11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FC12BC2-0C6D-4CDF-9C08-9BEF4C6F9FE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0E2DA8C-9C68-4519-B3BD-587744E676FF}" type="datetimeFigureOut">
              <a:rPr lang="en-US" smtClean="0"/>
              <a:pPr/>
              <a:t>4/1/11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FC12BC2-0C6D-4CDF-9C08-9BEF4C6F9FE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0E2DA8C-9C68-4519-B3BD-587744E676FF}" type="datetimeFigureOut">
              <a:rPr lang="en-US" smtClean="0"/>
              <a:pPr/>
              <a:t>4/1/11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FC12BC2-0C6D-4CDF-9C08-9BEF4C6F9F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990600"/>
            <a:ext cx="7772400" cy="1470025"/>
          </a:xfrm>
        </p:spPr>
        <p:txBody>
          <a:bodyPr/>
          <a:lstStyle/>
          <a:p>
            <a:pPr algn="l"/>
            <a:r>
              <a:rPr lang="en-US" dirty="0" smtClean="0"/>
              <a:t>Grade Band</a:t>
            </a:r>
            <a:r>
              <a:rPr lang="en-US" dirty="0" smtClean="0"/>
              <a:t>: K-2 (but this also applies to K-5)</a:t>
            </a:r>
            <a:endParaRPr lang="en-US" dirty="0"/>
          </a:p>
        </p:txBody>
      </p:sp>
      <p:sp>
        <p:nvSpPr>
          <p:cNvPr id="3" name="Subtitle 2"/>
          <p:cNvSpPr>
            <a:spLocks noGrp="1"/>
          </p:cNvSpPr>
          <p:nvPr>
            <p:ph type="subTitle" idx="1"/>
          </p:nvPr>
        </p:nvSpPr>
        <p:spPr>
          <a:xfrm>
            <a:off x="609600" y="2819400"/>
            <a:ext cx="7086600" cy="1752600"/>
          </a:xfrm>
        </p:spPr>
        <p:txBody>
          <a:bodyPr/>
          <a:lstStyle/>
          <a:p>
            <a:pPr algn="l"/>
            <a:r>
              <a:rPr lang="en-US" dirty="0" smtClean="0"/>
              <a:t>Domain</a:t>
            </a:r>
            <a:r>
              <a:rPr lang="en-US" dirty="0" smtClean="0"/>
              <a:t>: Counting &amp; Cardinality and Algebraic </a:t>
            </a:r>
            <a:r>
              <a:rPr lang="en-US" dirty="0" smtClean="0"/>
              <a:t>Thinking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People involved in education must understand that algebraic thinking involves understanding the structure of the number system, examining the behavior of the operations, and articulating and proving generalizations. </a:t>
            </a:r>
            <a:r>
              <a:rPr lang="en-US" dirty="0" smtClean="0"/>
              <a:t>(That is, algebra is not exclusively finding unknowns.)</a:t>
            </a:r>
            <a:r>
              <a:rPr lang="en-US" dirty="0" smtClean="0"/>
              <a:t> Key to this is developing models of the operations (e.g. representations using </a:t>
            </a:r>
            <a:r>
              <a:rPr lang="en-US" dirty="0" smtClean="0"/>
              <a:t>objects, drawing, story contexts) and keeping these connected to interpretation of symbols.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lstStyle/>
          <a:p>
            <a:r>
              <a:rPr lang="en-US" dirty="0" smtClean="0"/>
              <a:t>The development of these models starts already when children are learning to count. Learning to count is a complex activity that requires staying connects to objects that are being counted. That is, counting is a mental activity that involves moving from the objects to the numbers and from counting back to the objects.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lstStyle/>
          <a:p>
            <a:r>
              <a:rPr lang="en-US" dirty="0" smtClean="0"/>
              <a:t>In both counting and working with the operations, eventually students can function in an abstract domain, but they retain the capacity to show how ideas can be represented in the models (e.g. pictures, number lines, </a:t>
            </a:r>
            <a:r>
              <a:rPr lang="en-US" dirty="0" err="1" smtClean="0"/>
              <a:t>manipulatives</a:t>
            </a:r>
            <a:r>
              <a:rPr lang="en-US" dirty="0" smtClean="0"/>
              <a:t>, physical contexts).</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this domain is a priority for professional development</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Many teachers don’t think in terms of models for the actions of the operations. </a:t>
            </a:r>
          </a:p>
          <a:p>
            <a:r>
              <a:rPr lang="en-US" dirty="0" smtClean="0"/>
              <a:t>Most teachers haven’t worked explicitly on the behavior of the operations.</a:t>
            </a:r>
          </a:p>
          <a:p>
            <a:r>
              <a:rPr lang="en-US" dirty="0" smtClean="0"/>
              <a:t>Most teachers have not learned to think about how the symbolic manipulations they teach are based on the behavior of the operations (that can be understood in terms of the models).</a:t>
            </a:r>
          </a:p>
          <a:p>
            <a:r>
              <a:rPr lang="en-US" dirty="0" smtClean="0"/>
              <a:t>Teachers must learn to think about the content described in the previous slides as algebraic.</a:t>
            </a:r>
          </a:p>
          <a:p>
            <a:r>
              <a:rPr lang="en-US" dirty="0" smtClean="0"/>
              <a:t>Many teachers don’t understand the complexity of learning to count.</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Key standards in this domain that pd should focus on</a:t>
            </a:r>
            <a:endParaRPr lang="en-US" dirty="0"/>
          </a:p>
        </p:txBody>
      </p:sp>
      <p:sp>
        <p:nvSpPr>
          <p:cNvPr id="3" name="Content Placeholder 2"/>
          <p:cNvSpPr>
            <a:spLocks noGrp="1"/>
          </p:cNvSpPr>
          <p:nvPr>
            <p:ph sz="quarter" idx="1"/>
          </p:nvPr>
        </p:nvSpPr>
        <p:spPr>
          <a:xfrm>
            <a:off x="457200" y="1676400"/>
            <a:ext cx="8229600" cy="4449763"/>
          </a:xfrm>
        </p:spPr>
        <p:txBody>
          <a:bodyPr>
            <a:normAutofit fontScale="92500" lnSpcReduction="10000"/>
          </a:bodyPr>
          <a:lstStyle/>
          <a:p>
            <a:r>
              <a:rPr lang="en-US" dirty="0" smtClean="0"/>
              <a:t>KCC5 </a:t>
            </a:r>
            <a:r>
              <a:rPr lang="en-US" dirty="0" smtClean="0"/>
              <a:t> </a:t>
            </a:r>
            <a:r>
              <a:rPr lang="en-US" dirty="0" smtClean="0"/>
              <a:t>Count to answer “how many?” questions about as many as 20 </a:t>
            </a:r>
            <a:r>
              <a:rPr lang="en-US" dirty="0" smtClean="0"/>
              <a:t>things arranged </a:t>
            </a:r>
            <a:r>
              <a:rPr lang="en-US" dirty="0" smtClean="0"/>
              <a:t>in a line, a rectangular array, or a circle, or as many as </a:t>
            </a:r>
            <a:r>
              <a:rPr lang="en-US" dirty="0" smtClean="0"/>
              <a:t>10 things </a:t>
            </a:r>
            <a:r>
              <a:rPr lang="en-US" dirty="0" smtClean="0"/>
              <a:t>in a scattered configuration; given a number from 1–20, </a:t>
            </a:r>
            <a:r>
              <a:rPr lang="en-US" dirty="0" smtClean="0"/>
              <a:t>count out </a:t>
            </a:r>
            <a:r>
              <a:rPr lang="en-US" dirty="0" smtClean="0"/>
              <a:t>that many objects.</a:t>
            </a:r>
            <a:endParaRPr lang="en-US" dirty="0" smtClean="0"/>
          </a:p>
          <a:p>
            <a:r>
              <a:rPr lang="en-US" dirty="0" smtClean="0"/>
              <a:t>10A3B </a:t>
            </a:r>
            <a:r>
              <a:rPr lang="en-US" dirty="0" smtClean="0"/>
              <a:t>Apply properties of operations as strategies to add and subtract.3 </a:t>
            </a:r>
            <a:r>
              <a:rPr lang="en-US" dirty="0" smtClean="0"/>
              <a:t>Examples: If </a:t>
            </a:r>
            <a:r>
              <a:rPr lang="en-US" dirty="0" smtClean="0"/>
              <a:t>8 + 3 = 11 is known, then 3 + 8 = 11 is also known. (Commutative property </a:t>
            </a:r>
            <a:r>
              <a:rPr lang="en-US" dirty="0" smtClean="0"/>
              <a:t>of addition</a:t>
            </a:r>
            <a:r>
              <a:rPr lang="en-US" dirty="0" smtClean="0"/>
              <a:t>.) To add 2 + 6 + 4, the second two numbers can be added to </a:t>
            </a:r>
            <a:r>
              <a:rPr lang="en-US" dirty="0" smtClean="0"/>
              <a:t>make a </a:t>
            </a:r>
            <a:r>
              <a:rPr lang="en-US" dirty="0" smtClean="0"/>
              <a:t>ten, so 2 + 6 + 4 = 2 + 10 = 12. (Associative property of addition.)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Existing resources that support these domains and standards</a:t>
            </a:r>
            <a:endParaRPr lang="en-US" dirty="0"/>
          </a:p>
        </p:txBody>
      </p:sp>
      <p:sp>
        <p:nvSpPr>
          <p:cNvPr id="3" name="Content Placeholder 2"/>
          <p:cNvSpPr>
            <a:spLocks noGrp="1"/>
          </p:cNvSpPr>
          <p:nvPr>
            <p:ph sz="quarter" idx="1"/>
          </p:nvPr>
        </p:nvSpPr>
        <p:spPr/>
        <p:txBody>
          <a:bodyPr>
            <a:normAutofit fontScale="92500" lnSpcReduction="20000"/>
          </a:bodyPr>
          <a:lstStyle/>
          <a:p>
            <a:endParaRPr lang="en-US" dirty="0" smtClean="0"/>
          </a:p>
          <a:p>
            <a:r>
              <a:rPr lang="en-US" dirty="0" smtClean="0"/>
              <a:t>Kathy Richardson materials</a:t>
            </a:r>
          </a:p>
          <a:p>
            <a:r>
              <a:rPr lang="en-US" dirty="0" smtClean="0"/>
              <a:t>DMI: Building a System of Tens, Making Meaning for Operations</a:t>
            </a:r>
            <a:r>
              <a:rPr lang="en-US" dirty="0" smtClean="0"/>
              <a:t>; Reasoning Algebraically about Operations</a:t>
            </a:r>
          </a:p>
          <a:p>
            <a:r>
              <a:rPr lang="en-US" dirty="0" smtClean="0"/>
              <a:t>CGI (books on number and on algebraic thinking)</a:t>
            </a:r>
          </a:p>
          <a:p>
            <a:r>
              <a:rPr lang="en-US" dirty="0" err="1" smtClean="0"/>
              <a:t>Sybilla</a:t>
            </a:r>
            <a:r>
              <a:rPr lang="en-US" dirty="0" smtClean="0"/>
              <a:t> Beckman’s textbook</a:t>
            </a:r>
          </a:p>
          <a:p>
            <a:r>
              <a:rPr lang="en-US" dirty="0" smtClean="0"/>
              <a:t>Singapore Elementary Textbooks</a:t>
            </a:r>
          </a:p>
          <a:p>
            <a:r>
              <a:rPr lang="en-US" dirty="0" smtClean="0"/>
              <a:t>Investigations in Number, Data, and Space</a:t>
            </a:r>
          </a:p>
          <a:p>
            <a:r>
              <a:rPr lang="en-US" dirty="0" smtClean="0"/>
              <a:t>Cathy </a:t>
            </a:r>
            <a:r>
              <a:rPr lang="en-US" dirty="0" err="1" smtClean="0"/>
              <a:t>Fosnot’s</a:t>
            </a:r>
            <a:r>
              <a:rPr lang="en-US" dirty="0" smtClean="0"/>
              <a:t> Young Mathematicians Series</a:t>
            </a:r>
          </a:p>
          <a:p>
            <a:r>
              <a:rPr lang="en-US" dirty="0" smtClean="0"/>
              <a:t>Connecting Arithmetic to Algebra (to appear next September)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Domains and standards that are in need of new resources</a:t>
            </a:r>
            <a:endParaRPr lang="en-US" dirty="0"/>
          </a:p>
        </p:txBody>
      </p:sp>
      <p:sp>
        <p:nvSpPr>
          <p:cNvPr id="3" name="Content Placeholder 2"/>
          <p:cNvSpPr>
            <a:spLocks noGrp="1"/>
          </p:cNvSpPr>
          <p:nvPr>
            <p:ph sz="quarter" idx="1"/>
          </p:nvPr>
        </p:nvSpPr>
        <p:spPr/>
        <p:txBody>
          <a:bodyPr/>
          <a:lstStyle/>
          <a:p>
            <a:r>
              <a:rPr lang="en-US" dirty="0" smtClean="0"/>
              <a:t>Frequently professional development is vague. It requires illustrations of specific mathematics, specific mathematical practices, and specific pedagogical practices.</a:t>
            </a:r>
          </a:p>
          <a:p>
            <a:endParaRPr lang="en-US" dirty="0" smtClean="0"/>
          </a:p>
          <a:p>
            <a:r>
              <a:rPr lang="en-US" dirty="0" smtClean="0"/>
              <a:t>If we had time, we would provide illustrations of the points we </a:t>
            </a:r>
            <a:r>
              <a:rPr lang="en-US" smtClean="0"/>
              <a:t>are trying to </a:t>
            </a:r>
            <a:r>
              <a:rPr lang="en-US" dirty="0" smtClean="0"/>
              <a:t>make.</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94</TotalTime>
  <Words>591</Words>
  <Application>Microsoft Macintosh PowerPoint</Application>
  <PresentationFormat>On-screen Show (4:3)</PresentationFormat>
  <Paragraphs>31</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Median</vt:lpstr>
      <vt:lpstr>Grade Band: K-2 (but this also applies to K-5)</vt:lpstr>
      <vt:lpstr>Why this domain is a priority for professional development</vt:lpstr>
      <vt:lpstr>Why this domain is a priority for professional development</vt:lpstr>
      <vt:lpstr>Why this domain is a priority for professional development</vt:lpstr>
      <vt:lpstr>Why this domain is a priority for professional development</vt:lpstr>
      <vt:lpstr>Key standards in this domain that pd should focus on</vt:lpstr>
      <vt:lpstr>Existing resources that support these domains and standards</vt:lpstr>
      <vt:lpstr>Domains and standards that are in need of new resources</vt:lpstr>
    </vt:vector>
  </TitlesOfParts>
  <Company>University of Arizona Math Department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Grade Band:</dc:title>
  <dc:creator>aneihaus</dc:creator>
  <cp:lastModifiedBy>Deborah Schifter</cp:lastModifiedBy>
  <cp:revision>9</cp:revision>
  <dcterms:created xsi:type="dcterms:W3CDTF">2011-04-01T16:43:54Z</dcterms:created>
  <dcterms:modified xsi:type="dcterms:W3CDTF">2011-04-01T18:00:06Z</dcterms:modified>
</cp:coreProperties>
</file>